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3" r:id="rId5"/>
    <p:sldId id="265" r:id="rId6"/>
    <p:sldId id="266" r:id="rId7"/>
    <p:sldId id="283" r:id="rId8"/>
    <p:sldId id="277" r:id="rId9"/>
    <p:sldId id="268" r:id="rId10"/>
    <p:sldId id="269" r:id="rId11"/>
    <p:sldId id="285" r:id="rId12"/>
    <p:sldId id="287" r:id="rId13"/>
    <p:sldId id="270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71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5744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2237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49622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54383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7454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58686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4518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5287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2674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3300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404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9798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8643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8359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4973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5048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070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CD814-27B7-4A60-A7A7-2B4446B12D64}" type="datetimeFigureOut">
              <a:rPr lang="en-US" smtClean="0"/>
              <a:pPr/>
              <a:t>6/19/2020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D4E61-A879-441A-BFE2-FF992628E38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90343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Team-Management and Managerial Decision Making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DAY-(2)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Leadership Model = Leadership + Authority 	+ Service and Sacrifice + Love + Will</a:t>
            </a:r>
            <a:endParaRPr lang="en-IN" sz="2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200616_1642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1408" r="9466" b="14516"/>
          <a:stretch>
            <a:fillRect/>
          </a:stretch>
        </p:blipFill>
        <p:spPr>
          <a:xfrm>
            <a:off x="1571604" y="1928802"/>
            <a:ext cx="6143668" cy="306339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2000232" y="5857892"/>
            <a:ext cx="6786610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TURN  THE SHIP AROUND!</a:t>
            </a:r>
            <a:endParaRPr lang="en-IN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2285992"/>
            <a:ext cx="8647422" cy="26432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FIVE P’s OF LEADERSHIP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Attention</a:t>
            </a:r>
          </a:p>
          <a:p>
            <a:r>
              <a:rPr lang="en-US" dirty="0"/>
              <a:t>Praise your work</a:t>
            </a:r>
          </a:p>
          <a:p>
            <a:r>
              <a:rPr lang="en-US" dirty="0"/>
              <a:t>Punish what you want to stop</a:t>
            </a:r>
          </a:p>
          <a:p>
            <a:r>
              <a:rPr lang="en-US" dirty="0"/>
              <a:t>Pay for the results</a:t>
            </a:r>
          </a:p>
          <a:p>
            <a:r>
              <a:rPr lang="en-US" dirty="0"/>
              <a:t>Promote people who are efficient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266040"/>
            <a:ext cx="7765321" cy="1326321"/>
          </a:xfrm>
        </p:spPr>
        <p:txBody>
          <a:bodyPr/>
          <a:lstStyle/>
          <a:p>
            <a:r>
              <a:rPr lang="en-US" b="1" dirty="0"/>
              <a:t>MOTIVATION </a:t>
            </a: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Theory)</a:t>
            </a:r>
            <a:endParaRPr lang="en-IN" dirty="0"/>
          </a:p>
        </p:txBody>
      </p:sp>
      <p:pic>
        <p:nvPicPr>
          <p:cNvPr id="4" name="Content Placeholder 3" descr="85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592361"/>
            <a:ext cx="6984776" cy="48239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332656"/>
            <a:ext cx="7765321" cy="1326321"/>
          </a:xfrm>
        </p:spPr>
        <p:txBody>
          <a:bodyPr/>
          <a:lstStyle/>
          <a:p>
            <a:r>
              <a:rPr lang="en-US" b="1" dirty="0"/>
              <a:t> MOTIVATION </a:t>
            </a:r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Theory)</a:t>
            </a:r>
            <a:endParaRPr lang="en-IN" dirty="0"/>
          </a:p>
        </p:txBody>
      </p:sp>
      <p:pic>
        <p:nvPicPr>
          <p:cNvPr id="4" name="Content Placeholder 3" descr="99.png"/>
          <p:cNvPicPr>
            <a:picLocks noGrp="1" noChangeAspect="1"/>
          </p:cNvPicPr>
          <p:nvPr>
            <p:ph idx="1"/>
          </p:nvPr>
        </p:nvPicPr>
        <p:blipFill>
          <a:blip r:embed="rId2"/>
          <a:srcRect b="8407"/>
          <a:stretch>
            <a:fillRect/>
          </a:stretch>
        </p:blipFill>
        <p:spPr>
          <a:xfrm>
            <a:off x="1475656" y="1658977"/>
            <a:ext cx="6408712" cy="4127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643050"/>
          </a:xfrm>
        </p:spPr>
        <p:txBody>
          <a:bodyPr>
            <a:normAutofit/>
          </a:bodyPr>
          <a:lstStyle/>
          <a:p>
            <a:r>
              <a:rPr lang="en-US" b="1" dirty="0"/>
              <a:t>DIAGRAMATIC REPRESENTATION OF LEADERSHIP FRAMEWORK</a:t>
            </a:r>
            <a:br>
              <a:rPr lang="en-US" b="1" dirty="0"/>
            </a:br>
            <a:r>
              <a:rPr lang="en-US" b="1" dirty="0"/>
              <a:t>Part</a:t>
            </a:r>
            <a:r>
              <a:rPr lang="en-US" dirty="0"/>
              <a:t>-(1)</a:t>
            </a:r>
            <a:endParaRPr lang="en-IN" dirty="0"/>
          </a:p>
        </p:txBody>
      </p:sp>
      <p:pic>
        <p:nvPicPr>
          <p:cNvPr id="4" name="Content Placeholder 3" descr="Overlapping-need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844824"/>
            <a:ext cx="5400599" cy="479888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981892"/>
          </a:xfrm>
        </p:spPr>
        <p:txBody>
          <a:bodyPr>
            <a:normAutofit/>
          </a:bodyPr>
          <a:lstStyle/>
          <a:p>
            <a:r>
              <a:rPr lang="en-US" dirty="0"/>
              <a:t> Part-(2)</a:t>
            </a:r>
            <a:endParaRPr lang="en-IN" dirty="0"/>
          </a:p>
        </p:txBody>
      </p:sp>
      <p:pic>
        <p:nvPicPr>
          <p:cNvPr id="4" name="Content Placeholder 3" descr="Leadership-func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340768"/>
            <a:ext cx="5976664" cy="504056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/>
              <a:t>Part-(3)</a:t>
            </a:r>
            <a:endParaRPr lang="en-IN" dirty="0"/>
          </a:p>
        </p:txBody>
      </p:sp>
      <p:pic>
        <p:nvPicPr>
          <p:cNvPr id="4" name="Content Placeholder 3" descr="The-key-functions-of-strategic-leadersh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052736"/>
            <a:ext cx="7776864" cy="5472608"/>
          </a:xfr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642942"/>
          </a:xfrm>
        </p:spPr>
        <p:txBody>
          <a:bodyPr>
            <a:normAutofit/>
          </a:bodyPr>
          <a:lstStyle/>
          <a:p>
            <a:r>
              <a:rPr lang="en-US" b="1" dirty="0"/>
              <a:t>5 LEVELS OF LEADERSHIP</a:t>
            </a:r>
            <a:endParaRPr lang="en-IN" b="1" dirty="0"/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173" y="1071546"/>
            <a:ext cx="3836697" cy="5429288"/>
          </a:xfr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8683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TEAM MANAGEMENT</a:t>
            </a:r>
            <a:br>
              <a:rPr lang="en-US" b="1" dirty="0"/>
            </a:br>
            <a:r>
              <a:rPr lang="en-US" b="1" dirty="0"/>
              <a:t>PROCESS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50312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Selection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Bonding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Development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Optimizing Performance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Assessment</a:t>
            </a:r>
            <a:endParaRPr lang="en-IN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VIS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50" y="1714488"/>
            <a:ext cx="3639916" cy="36957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s.jpg"/>
          <p:cNvPicPr>
            <a:picLocks noGrp="1" noChangeAspect="1"/>
          </p:cNvPicPr>
          <p:nvPr>
            <p:ph idx="1"/>
          </p:nvPr>
        </p:nvPicPr>
        <p:blipFill>
          <a:blip r:embed="rId2"/>
          <a:srcRect t="11996" b="23290"/>
          <a:stretch>
            <a:fillRect/>
          </a:stretch>
        </p:blipFill>
        <p:spPr>
          <a:xfrm>
            <a:off x="1403648" y="1785926"/>
            <a:ext cx="6408712" cy="351528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LEADERSHIP TRAITS</a:t>
            </a:r>
            <a:br>
              <a:rPr lang="en-US" b="1" dirty="0"/>
            </a:br>
            <a:r>
              <a:rPr lang="en-US" b="1" dirty="0"/>
              <a:t>(ASSIGNMENT)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leaders you admire</a:t>
            </a:r>
          </a:p>
          <a:p>
            <a:r>
              <a:rPr lang="en-US" dirty="0"/>
              <a:t>What personality traits and skills do they have?</a:t>
            </a:r>
          </a:p>
          <a:p>
            <a:r>
              <a:rPr lang="en-US" dirty="0"/>
              <a:t>You can also speak about your own experience when you </a:t>
            </a:r>
            <a:r>
              <a:rPr lang="en-US" dirty="0" smtClean="0"/>
              <a:t>were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smtClean="0"/>
              <a:t> leader</a:t>
            </a:r>
            <a:r>
              <a:rPr lang="en-US" dirty="0"/>
              <a:t>, but lacked authority.</a:t>
            </a:r>
          </a:p>
          <a:p>
            <a:endParaRPr lang="en-US" dirty="0"/>
          </a:p>
          <a:p>
            <a:pPr>
              <a:buNone/>
            </a:pPr>
            <a:endParaRPr lang="en-IN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o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22" y="1000108"/>
            <a:ext cx="4286280" cy="45980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70" y="260648"/>
            <a:ext cx="7765321" cy="1326321"/>
          </a:xfrm>
        </p:spPr>
        <p:txBody>
          <a:bodyPr/>
          <a:lstStyle/>
          <a:p>
            <a:r>
              <a:rPr lang="en-US" b="1" dirty="0"/>
              <a:t>VISUAL REPRESENTATION</a:t>
            </a:r>
            <a:endParaRPr lang="en-IN" b="1" dirty="0"/>
          </a:p>
        </p:txBody>
      </p:sp>
      <p:pic>
        <p:nvPicPr>
          <p:cNvPr id="6" name="Content Placeholder 5" descr="789654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1857364"/>
            <a:ext cx="7425004" cy="40481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765321" cy="1326321"/>
          </a:xfrm>
        </p:spPr>
        <p:txBody>
          <a:bodyPr/>
          <a:lstStyle/>
          <a:p>
            <a:r>
              <a:rPr lang="en-US" b="1" dirty="0"/>
              <a:t>Features of High Performing Team</a:t>
            </a:r>
            <a:endParaRPr lang="en-IN" b="1" dirty="0"/>
          </a:p>
        </p:txBody>
      </p:sp>
      <p:pic>
        <p:nvPicPr>
          <p:cNvPr id="4" name="Content Placeholder 3" descr="369.jpeg"/>
          <p:cNvPicPr>
            <a:picLocks noGrp="1" noChangeAspect="1"/>
          </p:cNvPicPr>
          <p:nvPr>
            <p:ph idx="1"/>
          </p:nvPr>
        </p:nvPicPr>
        <p:blipFill>
          <a:blip r:embed="rId2"/>
          <a:srcRect t="19841" r="792" b="4372"/>
          <a:stretch>
            <a:fillRect/>
          </a:stretch>
        </p:blipFill>
        <p:spPr>
          <a:xfrm>
            <a:off x="1071538" y="2143116"/>
            <a:ext cx="7286676" cy="3714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FACTORS OF LEADERSHIP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Leader</a:t>
            </a:r>
          </a:p>
          <a:p>
            <a:endParaRPr lang="en-US" dirty="0"/>
          </a:p>
          <a:p>
            <a:r>
              <a:rPr lang="en-US" b="1" dirty="0"/>
              <a:t>Followers</a:t>
            </a:r>
          </a:p>
          <a:p>
            <a:endParaRPr lang="en-US" dirty="0"/>
          </a:p>
          <a:p>
            <a:r>
              <a:rPr lang="en-US" b="1" dirty="0"/>
              <a:t>Communication</a:t>
            </a:r>
          </a:p>
          <a:p>
            <a:endParaRPr lang="en-US" dirty="0"/>
          </a:p>
          <a:p>
            <a:r>
              <a:rPr lang="en-US" b="1" dirty="0"/>
              <a:t>Situation</a:t>
            </a:r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Contingency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Theory</a:t>
            </a:r>
          </a:p>
          <a:p>
            <a:r>
              <a:rPr lang="en-US" dirty="0"/>
              <a:t>Management Theory</a:t>
            </a:r>
          </a:p>
          <a:p>
            <a:r>
              <a:rPr lang="en-US" dirty="0"/>
              <a:t>Situational Theory</a:t>
            </a:r>
          </a:p>
          <a:p>
            <a:r>
              <a:rPr lang="en-US" b="1" dirty="0">
                <a:solidFill>
                  <a:srgbClr val="FFFF00"/>
                </a:solidFill>
              </a:rPr>
              <a:t>Behavioral</a:t>
            </a:r>
            <a:r>
              <a:rPr lang="en-US" dirty="0"/>
              <a:t> Theory</a:t>
            </a:r>
          </a:p>
          <a:p>
            <a:r>
              <a:rPr lang="en-US" b="1" dirty="0">
                <a:solidFill>
                  <a:srgbClr val="FFFF00"/>
                </a:solidFill>
              </a:rPr>
              <a:t>Participative</a:t>
            </a:r>
            <a:r>
              <a:rPr lang="en-US" dirty="0"/>
              <a:t> Theory</a:t>
            </a:r>
          </a:p>
          <a:p>
            <a:r>
              <a:rPr lang="en-US" dirty="0"/>
              <a:t>Relationship Theory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VIDEO</a:t>
            </a:r>
            <a:endParaRPr lang="en-IN" b="1" dirty="0"/>
          </a:p>
        </p:txBody>
      </p:sp>
      <p:pic>
        <p:nvPicPr>
          <p:cNvPr id="4" name="VID-20200615-WA0004">
            <a:hlinkClick r:id="" action="ppaction://media"/>
            <a:extLst>
              <a:ext uri="{FF2B5EF4-FFF2-40B4-BE49-F238E27FC236}">
                <a16:creationId xmlns:a16="http://schemas.microsoft.com/office/drawing/2014/main" xmlns="" id="{84FCD81E-B14B-46F6-A994-0D8BAD3429F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2095500"/>
            <a:ext cx="6840760" cy="36957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988840"/>
            <a:ext cx="7765322" cy="3695136"/>
          </a:xfrm>
        </p:spPr>
        <p:txBody>
          <a:bodyPr/>
          <a:lstStyle/>
          <a:p>
            <a:r>
              <a:rPr lang="en-US" dirty="0"/>
              <a:t>CRITICAL LEADERSHIP </a:t>
            </a:r>
            <a:r>
              <a:rPr lang="en-US" b="1" dirty="0"/>
              <a:t>COMPETENCIES-What makes you a successful leader?</a:t>
            </a:r>
          </a:p>
          <a:p>
            <a:pPr lvl="1"/>
            <a:r>
              <a:rPr lang="en-US" b="1" dirty="0"/>
              <a:t>How did you cope up with change?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>
              <a:buFont typeface="Wingdings" pitchFamily="2" charset="2"/>
              <a:buChar char="q"/>
            </a:pPr>
            <a:r>
              <a:rPr lang="en-IN" sz="2400" dirty="0"/>
              <a:t>Economic Development Professional as Leader and Manager.</a:t>
            </a:r>
          </a:p>
          <a:p>
            <a:pPr lvl="1"/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STYLES OF LEADERSHIP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b="1" dirty="0"/>
              <a:t>Autocratic</a:t>
            </a:r>
            <a:r>
              <a:rPr lang="en-US" dirty="0"/>
              <a:t> Leadership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Democratic</a:t>
            </a:r>
            <a:r>
              <a:rPr lang="en-US" dirty="0"/>
              <a:t> Leadership</a:t>
            </a:r>
          </a:p>
          <a:p>
            <a:pPr>
              <a:buNone/>
            </a:pPr>
            <a:endParaRPr lang="en-IN" dirty="0"/>
          </a:p>
          <a:p>
            <a:r>
              <a:rPr lang="en-US" b="1" dirty="0"/>
              <a:t>Bureaucratic</a:t>
            </a:r>
            <a:r>
              <a:rPr lang="en-US" dirty="0"/>
              <a:t> or Rules-centered Leadership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Charismatic</a:t>
            </a:r>
            <a:r>
              <a:rPr lang="en-US" dirty="0"/>
              <a:t> Leadership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303</TotalTime>
  <Words>182</Words>
  <Application>Microsoft Office PowerPoint</Application>
  <PresentationFormat>On-screen Show (4:3)</PresentationFormat>
  <Paragraphs>70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Damask</vt:lpstr>
      <vt:lpstr>Team-Management and Managerial Decision Making</vt:lpstr>
      <vt:lpstr>TEAM MANAGEMENT PROCESS</vt:lpstr>
      <vt:lpstr>VISUAL REPRESENTATION</vt:lpstr>
      <vt:lpstr>Features of High Performing Team</vt:lpstr>
      <vt:lpstr>FACTORS OF LEADERSHIP</vt:lpstr>
      <vt:lpstr>THEORIES</vt:lpstr>
      <vt:lpstr>VIDEO</vt:lpstr>
      <vt:lpstr>NOTE</vt:lpstr>
      <vt:lpstr>STYLES OF LEADERSHIP</vt:lpstr>
      <vt:lpstr>Slide 10</vt:lpstr>
      <vt:lpstr>Slide 11</vt:lpstr>
      <vt:lpstr>Slide 12</vt:lpstr>
      <vt:lpstr>THE FIVE P’s OF LEADERSHIP</vt:lpstr>
      <vt:lpstr>MOTIVATION (1st Theory)</vt:lpstr>
      <vt:lpstr> MOTIVATION (2nd Theory)</vt:lpstr>
      <vt:lpstr>DIAGRAMATIC REPRESENTATION OF LEADERSHIP FRAMEWORK Part-(1)</vt:lpstr>
      <vt:lpstr> Part-(2)</vt:lpstr>
      <vt:lpstr>Part-(3)</vt:lpstr>
      <vt:lpstr>5 LEVELS OF LEADERSHIP</vt:lpstr>
      <vt:lpstr>Slide 20</vt:lpstr>
      <vt:lpstr>Slide 21</vt:lpstr>
      <vt:lpstr>LEADERSHIP TRAITS (ASSIGNMENT) 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Team-Management and Managerial Decision Making</dc:title>
  <dc:creator>Admin</dc:creator>
  <cp:lastModifiedBy>Admin</cp:lastModifiedBy>
  <cp:revision>39</cp:revision>
  <dcterms:created xsi:type="dcterms:W3CDTF">2020-06-11T11:02:38Z</dcterms:created>
  <dcterms:modified xsi:type="dcterms:W3CDTF">2020-06-19T18:05:08Z</dcterms:modified>
</cp:coreProperties>
</file>